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06" y="-168"/>
      </p:cViewPr>
      <p:guideLst>
        <p:guide orient="horz" pos="251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3CB2-0A9C-4B31-B76D-576EDB0EB988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80528"/>
            <a:ext cx="68580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第</a:t>
            </a:r>
            <a:r>
              <a:rPr lang="en-US" altLang="ja-JP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34</a:t>
            </a: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回伊勢原リサーチセミナー</a:t>
            </a:r>
            <a:endParaRPr lang="en-US" altLang="ja-JP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  <a:cs typeface="Arial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75821" y="5891951"/>
            <a:ext cx="6408738" cy="338554"/>
            <a:chOff x="260648" y="6796698"/>
            <a:chExt cx="6408738" cy="338554"/>
          </a:xfrm>
        </p:grpSpPr>
        <p:sp>
          <p:nvSpPr>
            <p:cNvPr id="9" name="正方形/長方形 8"/>
            <p:cNvSpPr/>
            <p:nvPr/>
          </p:nvSpPr>
          <p:spPr>
            <a:xfrm>
              <a:off x="260648" y="6832147"/>
              <a:ext cx="6408738" cy="28733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0" name="テキスト ボックス 11"/>
            <p:cNvSpPr txBox="1">
              <a:spLocks noChangeArrowheads="1"/>
            </p:cNvSpPr>
            <p:nvPr/>
          </p:nvSpPr>
          <p:spPr bwMode="auto">
            <a:xfrm>
              <a:off x="274938" y="6796698"/>
              <a:ext cx="197361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Session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３：特別講演</a:t>
              </a:r>
              <a:endParaRPr lang="ja-JP" altLang="en-US" sz="1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89358" y="2331044"/>
            <a:ext cx="1079401" cy="353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7"/>
          <p:cNvSpPr txBox="1">
            <a:spLocks noChangeArrowheads="1"/>
          </p:cNvSpPr>
          <p:nvPr/>
        </p:nvSpPr>
        <p:spPr bwMode="auto">
          <a:xfrm>
            <a:off x="234446" y="2331044"/>
            <a:ext cx="10118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総合司会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40768" y="2231737"/>
            <a:ext cx="4834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深川 雅史 先生</a:t>
            </a:r>
            <a:endParaRPr lang="en-US" altLang="ja-JP" sz="24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 東海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大学医学部 内科学系 腎内分泌代謝内科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教授</a:t>
            </a:r>
            <a:endParaRPr kumimoji="1"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8824" y="4110995"/>
            <a:ext cx="6408738" cy="3193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テキスト ボックス 11"/>
          <p:cNvSpPr txBox="1">
            <a:spLocks noChangeArrowheads="1"/>
          </p:cNvSpPr>
          <p:nvPr/>
        </p:nvSpPr>
        <p:spPr bwMode="auto">
          <a:xfrm>
            <a:off x="188640" y="4091751"/>
            <a:ext cx="19736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Session</a:t>
            </a:r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２：研究発表</a:t>
            </a:r>
            <a:endParaRPr lang="ja-JP" altLang="en-US" sz="16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341263" y="2123728"/>
            <a:ext cx="62642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05408" y="3046728"/>
            <a:ext cx="6408738" cy="2873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600" b="1" dirty="0" smtClean="0">
                <a:latin typeface="HGP創英角ｺﾞｼｯｸUB" pitchFamily="50" charset="-128"/>
                <a:ea typeface="HGP創英角ｺﾞｼｯｸUB" pitchFamily="50" charset="-128"/>
              </a:rPr>
              <a:t>Session</a:t>
            </a:r>
            <a:r>
              <a:rPr lang="ja-JP" altLang="en-US" sz="1600" b="1" dirty="0" smtClean="0">
                <a:latin typeface="HGP創英角ｺﾞｼｯｸUB" pitchFamily="50" charset="-128"/>
                <a:ea typeface="HGP創英角ｺﾞｼｯｸUB" pitchFamily="50" charset="-128"/>
              </a:rPr>
              <a:t>１：製品紹介</a:t>
            </a:r>
            <a:endParaRPr lang="ja-JP" altLang="en-US" sz="16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4446" y="3413332"/>
            <a:ext cx="639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高リン血症治療剤　ホスレノールの最新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情報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</a:p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  　　　　　　　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バイエル薬品株式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会社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88640" y="6339155"/>
            <a:ext cx="935038" cy="338554"/>
            <a:chOff x="277416" y="7261586"/>
            <a:chExt cx="935038" cy="338554"/>
          </a:xfrm>
        </p:grpSpPr>
        <p:sp>
          <p:nvSpPr>
            <p:cNvPr id="34" name="正方形/長方形 33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演題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523799"/>
            <a:ext cx="93821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テキスト ボックス 18"/>
          <p:cNvSpPr txBox="1">
            <a:spLocks noChangeArrowheads="1"/>
          </p:cNvSpPr>
          <p:nvPr/>
        </p:nvSpPr>
        <p:spPr bwMode="auto">
          <a:xfrm>
            <a:off x="384550" y="5257476"/>
            <a:ext cx="5982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演者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16777" y="5171871"/>
            <a:ext cx="57846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smtClean="0">
                <a:latin typeface="HGP創英角ｺﾞｼｯｸUB" pitchFamily="50" charset="-128"/>
                <a:ea typeface="HGP創英角ｺﾞｼｯｸUB" pitchFamily="50" charset="-128"/>
              </a:rPr>
              <a:t>小泉 賢洋 </a:t>
            </a:r>
            <a:r>
              <a:rPr lang="zh-TW" altLang="en-US" sz="2200" smtClean="0">
                <a:latin typeface="HGP創英角ｺﾞｼｯｸUB" pitchFamily="50" charset="-128"/>
                <a:ea typeface="HGP創英角ｺﾞｼｯｸUB" pitchFamily="50" charset="-128"/>
              </a:rPr>
              <a:t>先生</a:t>
            </a:r>
            <a:endParaRPr lang="en-US" altLang="zh-TW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 東海大学医学部 内科学系 腎内分泌代謝内科　助教</a:t>
            </a:r>
            <a:endParaRPr lang="en-US" altLang="ja-JP" sz="1600" dirty="0" smtClean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2" name="テキスト ボックス 6"/>
          <p:cNvSpPr txBox="1">
            <a:spLocks noChangeArrowheads="1"/>
          </p:cNvSpPr>
          <p:nvPr/>
        </p:nvSpPr>
        <p:spPr bwMode="auto">
          <a:xfrm>
            <a:off x="476672" y="611560"/>
            <a:ext cx="6166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日時：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2017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日（月）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18:00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19:30</a:t>
            </a:r>
          </a:p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会場：東海大学伊勢原キャンパス（付属病院）　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３号館　１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F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会議室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神奈川県伊勢原市下糟屋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143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0463-93-1121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50116" y="6323999"/>
            <a:ext cx="5519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400"/>
              </a:lnSpc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「高血圧・慢性腎臓病に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おける</a:t>
            </a:r>
            <a:endParaRPr lang="en-US" altLang="ja-JP" sz="24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lvl="0">
              <a:lnSpc>
                <a:spcPts val="2400"/>
              </a:lnSpc>
            </a:pP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400" dirty="0" smtClean="0">
                <a:latin typeface="HGP創英角ｺﾞｼｯｸUB" pitchFamily="50" charset="-128"/>
                <a:ea typeface="HGP創英角ｺﾞｼｯｸUB" pitchFamily="50" charset="-128"/>
              </a:rPr>
              <a:t>                       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アルドステロン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役割</a:t>
            </a:r>
            <a:r>
              <a:rPr lang="ja-JP" altLang="en-US" sz="2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188640" y="6989487"/>
            <a:ext cx="935038" cy="338554"/>
            <a:chOff x="277416" y="7261586"/>
            <a:chExt cx="935038" cy="338554"/>
          </a:xfrm>
        </p:grpSpPr>
        <p:sp>
          <p:nvSpPr>
            <p:cNvPr id="41" name="正方形/長方形 40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42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演者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1263068" y="6900063"/>
            <a:ext cx="4974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柴田 茂 </a:t>
            </a: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先生</a:t>
            </a:r>
            <a:endParaRPr lang="en-US" altLang="zh-TW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8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 帝京</a:t>
            </a:r>
            <a:r>
              <a:rPr lang="ja-JP" altLang="en-US" dirty="0">
                <a:latin typeface="HGS創英角ｺﾞｼｯｸUB" pitchFamily="50" charset="-128"/>
                <a:ea typeface="HGS創英角ｺﾞｼｯｸUB" pitchFamily="50" charset="-128"/>
              </a:rPr>
              <a:t>大学医</a:t>
            </a:r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学部附属病院 </a:t>
            </a:r>
            <a:r>
              <a:rPr lang="ja-JP" altLang="en-US" dirty="0">
                <a:latin typeface="HGS創英角ｺﾞｼｯｸUB" pitchFamily="50" charset="-128"/>
                <a:ea typeface="HGS創英角ｺﾞｼｯｸUB" pitchFamily="50" charset="-128"/>
              </a:rPr>
              <a:t>内科学</a:t>
            </a:r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講座</a:t>
            </a:r>
            <a:endParaRPr lang="en-US" altLang="ja-JP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mtClean="0">
                <a:latin typeface="HGS創英角ｺﾞｼｯｸUB" pitchFamily="50" charset="-128"/>
                <a:ea typeface="HGS創英角ｺﾞｼｯｸUB" pitchFamily="50" charset="-128"/>
              </a:rPr>
              <a:t> </a:t>
            </a:r>
            <a:r>
              <a:rPr lang="ja-JP" altLang="en-US" smtClean="0">
                <a:latin typeface="HGS創英角ｺﾞｼｯｸUB" pitchFamily="50" charset="-128"/>
                <a:ea typeface="HGS創英角ｺﾞｼｯｸUB" pitchFamily="50" charset="-128"/>
              </a:rPr>
              <a:t>准</a:t>
            </a:r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教授　　</a:t>
            </a:r>
            <a:endParaRPr lang="zh-CN" altLang="en-US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4" name="テキスト ボックス 22"/>
          <p:cNvSpPr txBox="1">
            <a:spLocks noChangeArrowheads="1"/>
          </p:cNvSpPr>
          <p:nvPr/>
        </p:nvSpPr>
        <p:spPr bwMode="auto">
          <a:xfrm>
            <a:off x="1039216" y="8532440"/>
            <a:ext cx="4766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共催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伊勢原リサーチセミナー・バイエル薬品株式会社</a:t>
            </a:r>
            <a:endParaRPr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0" y="8327449"/>
            <a:ext cx="6857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「軽食」をご用意しておりますが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、ご所属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施設の内規に準じてご対応をお願い申し上げます。</a:t>
            </a:r>
            <a:endParaRPr kumimoji="1"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6" name="テキスト ボックス 22"/>
          <p:cNvSpPr txBox="1">
            <a:spLocks noChangeArrowheads="1"/>
          </p:cNvSpPr>
          <p:nvPr/>
        </p:nvSpPr>
        <p:spPr bwMode="auto">
          <a:xfrm>
            <a:off x="1988840" y="8872735"/>
            <a:ext cx="280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次回</a:t>
            </a:r>
            <a:r>
              <a:rPr lang="en-US" altLang="ja-JP" sz="14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lang="ja-JP" altLang="en-US" sz="14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4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27</a:t>
            </a:r>
            <a:r>
              <a:rPr lang="ja-JP" altLang="en-US" sz="14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日（月）開催</a:t>
            </a:r>
            <a:endParaRPr lang="ja-JP" altLang="en-US" sz="14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188640" y="5243879"/>
            <a:ext cx="935038" cy="338554"/>
            <a:chOff x="277416" y="7261586"/>
            <a:chExt cx="935038" cy="338554"/>
          </a:xfrm>
        </p:grpSpPr>
        <p:sp>
          <p:nvSpPr>
            <p:cNvPr id="48" name="正方形/長方形 47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49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演者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1124745" y="4527144"/>
            <a:ext cx="5733254" cy="71404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dirty="0" smtClean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「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ポドサイト傷害時に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おける</a:t>
            </a:r>
            <a:endParaRPr lang="en-US" altLang="ja-JP" sz="2000" dirty="0" smtClean="0">
              <a:solidFill>
                <a:srgbClr val="000000"/>
              </a:solidFill>
              <a:latin typeface="HGP創英角ｺﾞｼｯｸUB" charset="0"/>
              <a:ea typeface="HGP創英角ｺﾞｼｯｸUB" charset="0"/>
            </a:endParaRPr>
          </a:p>
          <a:p>
            <a:pPr>
              <a:lnSpc>
                <a:spcPts val="2400"/>
              </a:lnSpc>
            </a:pPr>
            <a:r>
              <a:rPr lang="ja-JP" altLang="en-US" sz="2000" smtClean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                   腎内</a:t>
            </a:r>
            <a:r>
              <a:rPr lang="en-US" altLang="ja-JP" sz="2000" dirty="0" err="1" smtClean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AngiotensinⅡ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に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関する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charset="0"/>
                <a:ea typeface="HGP創英角ｺﾞｼｯｸUB" charset="0"/>
              </a:rPr>
              <a:t>検討」</a:t>
            </a:r>
            <a:endParaRPr lang="ko-KR" altLang="en-US" sz="2000" dirty="0" smtClean="0">
              <a:latin typeface="HGP創英角ｺﾞｼｯｸUB" charset="0"/>
              <a:ea typeface="HGP創英角ｺﾞｼｯｸU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6858000" cy="1187624"/>
          </a:xfrm>
          <a:prstGeom prst="rect">
            <a:avLst/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50000">
                <a:srgbClr val="000099">
                  <a:shade val="67500"/>
                  <a:satMod val="115000"/>
                </a:srgbClr>
              </a:gs>
              <a:gs pos="100000">
                <a:srgbClr val="0000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13952" y="107504"/>
            <a:ext cx="63802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【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会場案内図</a:t>
            </a:r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】</a:t>
            </a:r>
          </a:p>
          <a:p>
            <a:r>
              <a:rPr lang="ja-JP" alt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　　東海大学医学部　３号館 １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階　会議室</a:t>
            </a:r>
            <a:endParaRPr lang="ja-JP" altLang="en-US" sz="35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9897" t="32990" r="18719" b="20705"/>
          <a:stretch>
            <a:fillRect/>
          </a:stretch>
        </p:blipFill>
        <p:spPr bwMode="auto">
          <a:xfrm>
            <a:off x="18375" y="5292080"/>
            <a:ext cx="6795001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47233" y="4922748"/>
            <a:ext cx="28777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（東海大学医学部　構内図）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317348" y="692355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70146" y="8460432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国道</a:t>
            </a:r>
            <a:r>
              <a:rPr kumimoji="1" lang="en-US" altLang="ja-JP" dirty="0" smtClean="0"/>
              <a:t>246</a:t>
            </a:r>
            <a:r>
              <a:rPr kumimoji="1" lang="ja-JP" altLang="en-US" dirty="0" smtClean="0"/>
              <a:t>号線</a:t>
            </a:r>
            <a:r>
              <a:rPr lang="ja-JP" altLang="en-US" dirty="0" smtClean="0"/>
              <a:t>側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306" t="17870" r="25216" b="9366"/>
          <a:stretch>
            <a:fillRect/>
          </a:stretch>
        </p:blipFill>
        <p:spPr bwMode="auto">
          <a:xfrm>
            <a:off x="548680" y="1259632"/>
            <a:ext cx="5760640" cy="3349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2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Chugai Pharmaceutical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chugai</dc:creator>
  <cp:lastModifiedBy>Shingo Teraoka</cp:lastModifiedBy>
  <cp:revision>119</cp:revision>
  <cp:lastPrinted>2016-12-21T03:53:03Z</cp:lastPrinted>
  <dcterms:created xsi:type="dcterms:W3CDTF">2012-01-25T15:17:40Z</dcterms:created>
  <dcterms:modified xsi:type="dcterms:W3CDTF">2017-01-17T05:17:12Z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